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7"/>
  </p:sldMasterIdLst>
  <p:notesMasterIdLst>
    <p:notesMasterId r:id="rId14"/>
  </p:notesMasterIdLst>
  <p:sldIdLst>
    <p:sldId id="256" r:id="rId8"/>
    <p:sldId id="269" r:id="rId9"/>
    <p:sldId id="274" r:id="rId10"/>
    <p:sldId id="273" r:id="rId11"/>
    <p:sldId id="258" r:id="rId12"/>
    <p:sldId id="2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1" autoAdjust="0"/>
    <p:restoredTop sz="93216"/>
  </p:normalViewPr>
  <p:slideViewPr>
    <p:cSldViewPr snapToGrid="0">
      <p:cViewPr varScale="1">
        <p:scale>
          <a:sx n="90" d="100"/>
          <a:sy n="90" d="100"/>
        </p:scale>
        <p:origin x="8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1.xml"/><Relationship Id="rId12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4.xml"/><Relationship Id="rId5" Type="http://schemas.openxmlformats.org/officeDocument/2006/relationships/customXml" Target="../customXml/item5.xml"/><Relationship Id="rId15" Type="http://schemas.openxmlformats.org/officeDocument/2006/relationships/presProps" Target="presProps.xml"/><Relationship Id="rId10" Type="http://schemas.openxmlformats.org/officeDocument/2006/relationships/slide" Target="slides/slide3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notesMaster" Target="notesMasters/notesMaster1.xml"/></Relationships>
</file>

<file path=ppt/media/image1.png>
</file>

<file path=ppt/media/image2.jp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5354A8-1D55-411E-BF45-6AF86BAD4A35}" type="datetimeFigureOut">
              <a:rPr lang="zh-CN" altLang="en-US" smtClean="0"/>
              <a:t>2015/12/21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73FE62-DF05-4110-8472-5459D5C8C6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770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customXml" Target="../../customXml/item2.xml"/><Relationship Id="rId6" Type="http://schemas.microsoft.com/office/2007/relationships/media" Target="../media/media1.mp4"/><Relationship Id="rId5" Type="http://schemas.openxmlformats.org/officeDocument/2006/relationships/tags" Target="../tags/tag2.xml"/><Relationship Id="rId4" Type="http://schemas.openxmlformats.org/officeDocument/2006/relationships/customXml" Target="../../customXml/item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customXml" Target="../../customXml/item4.xml"/><Relationship Id="rId6" Type="http://schemas.microsoft.com/office/2007/relationships/media" Target="../media/media1.mp4"/><Relationship Id="rId5" Type="http://schemas.openxmlformats.org/officeDocument/2006/relationships/tags" Target="../tags/tag4.xml"/><Relationship Id="rId4" Type="http://schemas.openxmlformats.org/officeDocument/2006/relationships/customXml" Target="../../customXml/item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customXml" Target="../../customXml/item6.xml"/><Relationship Id="rId6" Type="http://schemas.microsoft.com/office/2007/relationships/media" Target="../media/media1.mp4"/><Relationship Id="rId5" Type="http://schemas.openxmlformats.org/officeDocument/2006/relationships/tags" Target="../tags/tag6.xml"/><Relationship Id="rId4" Type="http://schemas.openxmlformats.org/officeDocument/2006/relationships/customXml" Target="../../customXml/item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1701209"/>
            <a:ext cx="8915400" cy="3076172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I. </a:t>
            </a:r>
            <a:r>
              <a:rPr lang="en-US" altLang="zh-CN" smtClean="0"/>
              <a:t>Final Project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II. Introduction to Big Data in Baidu</a:t>
            </a:r>
            <a:endParaRPr lang="zh-C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Yuan Yao</a:t>
            </a:r>
          </a:p>
          <a:p>
            <a:r>
              <a:rPr lang="en-US" altLang="zh-CN" dirty="0" smtClean="0"/>
              <a:t>Peking University</a:t>
            </a:r>
            <a:endParaRPr lang="zh-CN" altLang="en-US" dirty="0"/>
          </a:p>
        </p:txBody>
      </p:sp>
      <p:pic>
        <p:nvPicPr>
          <p:cNvPr id="4" name="tmp1BA">
            <a:hlinkClick r:id="" action="ppaction://media"/>
          </p:cNvPr>
          <p:cNvPicPr>
            <a:picLocks noChangeAspect="1"/>
          </p:cNvPicPr>
          <p:nvPr>
            <a:videoFile r:link="rId3"/>
            <p:custDataLst>
              <p:custData r:id="rId4"/>
              <p:tags r:id="rId5"/>
            </p:custDataLst>
            <p:extLst>
              <p:ext uri="{DAA4B4D4-6D71-4841-9C94-3DE7FCFB9230}">
                <p14:media xmlns:p14="http://schemas.microsoft.com/office/powerpoint/2010/main" r:embed="rId6">
                  <p14:trim end="934976.0566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2732388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Poster Requirement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4483" y="1601972"/>
            <a:ext cx="9930809" cy="5096540"/>
          </a:xfrm>
        </p:spPr>
        <p:txBody>
          <a:bodyPr>
            <a:normAutofit/>
          </a:bodyPr>
          <a:lstStyle/>
          <a:p>
            <a:r>
              <a:rPr lang="zh-CN" altLang="zh-CN" dirty="0"/>
              <a:t>由于海报需要统一制作，故对电子版海报上交做如下要求：</a:t>
            </a:r>
          </a:p>
          <a:p>
            <a:r>
              <a:rPr lang="en-US" altLang="zh-CN" dirty="0"/>
              <a:t>1</a:t>
            </a:r>
            <a:r>
              <a:rPr lang="zh-CN" altLang="zh-CN" dirty="0"/>
              <a:t>、海报的最终尺寸定为</a:t>
            </a:r>
            <a:r>
              <a:rPr lang="en-US" altLang="zh-CN" dirty="0">
                <a:solidFill>
                  <a:srgbClr val="FF0000"/>
                </a:solidFill>
              </a:rPr>
              <a:t>76cm*101cm</a:t>
            </a:r>
            <a:r>
              <a:rPr lang="zh-CN" altLang="zh-CN" dirty="0"/>
              <a:t>，横版或者竖版都可以。</a:t>
            </a:r>
          </a:p>
          <a:p>
            <a:r>
              <a:rPr lang="en-US" altLang="zh-CN" dirty="0"/>
              <a:t>2</a:t>
            </a:r>
            <a:r>
              <a:rPr lang="zh-CN" altLang="zh-CN" dirty="0"/>
              <a:t>、电子版要求</a:t>
            </a:r>
            <a:r>
              <a:rPr lang="en-US" altLang="zh-CN" dirty="0"/>
              <a:t>pdf</a:t>
            </a:r>
            <a:r>
              <a:rPr lang="zh-CN" altLang="zh-CN" dirty="0"/>
              <a:t>或者图片格式或者</a:t>
            </a:r>
            <a:r>
              <a:rPr lang="en-US" altLang="zh-CN" dirty="0"/>
              <a:t>PPT</a:t>
            </a:r>
            <a:r>
              <a:rPr lang="zh-CN" altLang="zh-CN" dirty="0"/>
              <a:t>的，长宽比例请按上面尺寸。</a:t>
            </a:r>
          </a:p>
          <a:p>
            <a:pPr lvl="1"/>
            <a:r>
              <a:rPr lang="en-US" altLang="zh-CN" dirty="0" smtClean="0"/>
              <a:t>pdf</a:t>
            </a:r>
            <a:r>
              <a:rPr lang="zh-CN" altLang="zh-CN" dirty="0"/>
              <a:t>的最好</a:t>
            </a:r>
            <a:r>
              <a:rPr lang="zh-CN" altLang="zh-CN" dirty="0" smtClean="0"/>
              <a:t>是</a:t>
            </a:r>
            <a:r>
              <a:rPr lang="zh-CN" altLang="en-US" dirty="0" smtClean="0"/>
              <a:t>矢量图像（</a:t>
            </a:r>
            <a:r>
              <a:rPr lang="en-US" altLang="zh-CN" dirty="0"/>
              <a:t> </a:t>
            </a:r>
            <a:r>
              <a:rPr lang="zh-CN" altLang="en-US" dirty="0" smtClean="0"/>
              <a:t>如</a:t>
            </a:r>
            <a:r>
              <a:rPr lang="en-US" altLang="zh-CN" dirty="0" err="1" smtClean="0"/>
              <a:t>tex</a:t>
            </a:r>
            <a:r>
              <a:rPr lang="zh-CN" altLang="en-US" dirty="0"/>
              <a:t>生</a:t>
            </a:r>
            <a:r>
              <a:rPr lang="zh-CN" altLang="en-US" dirty="0" smtClean="0"/>
              <a:t>成）</a:t>
            </a:r>
            <a:r>
              <a:rPr lang="zh-CN" altLang="zh-CN" dirty="0" smtClean="0"/>
              <a:t>，</a:t>
            </a:r>
            <a:r>
              <a:rPr lang="zh-CN" altLang="zh-CN" dirty="0"/>
              <a:t>不</a:t>
            </a:r>
            <a:r>
              <a:rPr lang="zh-CN" altLang="zh-CN" dirty="0" smtClean="0"/>
              <a:t>要</a:t>
            </a:r>
            <a:r>
              <a:rPr lang="zh-CN" altLang="en-US" dirty="0" smtClean="0"/>
              <a:t>点阵</a:t>
            </a:r>
            <a:r>
              <a:rPr lang="zh-CN" altLang="zh-CN" dirty="0" smtClean="0"/>
              <a:t>图</a:t>
            </a:r>
            <a:r>
              <a:rPr lang="zh-CN" altLang="zh-CN" dirty="0"/>
              <a:t>片格</a:t>
            </a:r>
            <a:r>
              <a:rPr lang="zh-CN" altLang="zh-CN" dirty="0" smtClean="0"/>
              <a:t>式</a:t>
            </a:r>
            <a:r>
              <a:rPr lang="zh-CN" altLang="en-US" dirty="0" smtClean="0"/>
              <a:t>（如扫</a:t>
            </a:r>
            <a:r>
              <a:rPr lang="zh-CN" altLang="en-US" dirty="0"/>
              <a:t>描</a:t>
            </a:r>
            <a:r>
              <a:rPr lang="en-US" altLang="zh-CN" dirty="0"/>
              <a:t>/</a:t>
            </a:r>
            <a:r>
              <a:rPr lang="zh-CN" altLang="en-US" dirty="0"/>
              <a:t>粘</a:t>
            </a:r>
            <a:r>
              <a:rPr lang="zh-CN" altLang="en-US" dirty="0" smtClean="0"/>
              <a:t>贴）</a:t>
            </a:r>
            <a:r>
              <a:rPr lang="zh-CN" altLang="zh-CN" dirty="0" smtClean="0"/>
              <a:t>。</a:t>
            </a:r>
            <a:r>
              <a:rPr lang="zh-CN" altLang="zh-CN" dirty="0"/>
              <a:t>所有图片和插图都要清晰度足够。</a:t>
            </a:r>
          </a:p>
          <a:p>
            <a:pPr lvl="1"/>
            <a:r>
              <a:rPr lang="zh-CN" altLang="zh-CN" dirty="0" smtClean="0">
                <a:solidFill>
                  <a:srgbClr val="0070C0"/>
                </a:solidFill>
              </a:rPr>
              <a:t>可</a:t>
            </a:r>
            <a:r>
              <a:rPr lang="zh-CN" altLang="zh-CN" dirty="0">
                <a:solidFill>
                  <a:srgbClr val="0070C0"/>
                </a:solidFill>
              </a:rPr>
              <a:t>以在电脑上放大到和真实尺寸类似，查看是否清晰</a:t>
            </a:r>
            <a:r>
              <a:rPr lang="zh-CN" altLang="zh-CN" dirty="0"/>
              <a:t>。</a:t>
            </a:r>
          </a:p>
          <a:p>
            <a:r>
              <a:rPr lang="en-US" altLang="zh-CN" dirty="0"/>
              <a:t>3</a:t>
            </a:r>
            <a:r>
              <a:rPr lang="zh-CN" altLang="zh-CN" dirty="0"/>
              <a:t>、电子版上交时间为</a:t>
            </a:r>
            <a:r>
              <a:rPr lang="en-US" altLang="zh-CN" dirty="0">
                <a:solidFill>
                  <a:srgbClr val="FF0000"/>
                </a:solidFill>
              </a:rPr>
              <a:t>12.27</a:t>
            </a:r>
            <a:r>
              <a:rPr lang="zh-CN" altLang="zh-CN" dirty="0">
                <a:solidFill>
                  <a:srgbClr val="FF0000"/>
                </a:solidFill>
              </a:rPr>
              <a:t>下午</a:t>
            </a:r>
            <a:r>
              <a:rPr lang="en-US" altLang="zh-CN" dirty="0">
                <a:solidFill>
                  <a:srgbClr val="FF0000"/>
                </a:solidFill>
              </a:rPr>
              <a:t>3:00</a:t>
            </a:r>
            <a:endParaRPr lang="zh-CN" altLang="zh-CN" dirty="0">
              <a:solidFill>
                <a:srgbClr val="FF0000"/>
              </a:solidFill>
            </a:endParaRPr>
          </a:p>
          <a:p>
            <a:r>
              <a:rPr lang="en-US" altLang="zh-CN" dirty="0"/>
              <a:t>4</a:t>
            </a:r>
            <a:r>
              <a:rPr lang="zh-CN" altLang="zh-CN" dirty="0"/>
              <a:t>、如果逾期未交，也可以自己去未名快印（理科一号楼一楼）自己制作，要求是海报</a:t>
            </a:r>
            <a:r>
              <a:rPr lang="en-US" altLang="zh-CN" dirty="0"/>
              <a:t>+</a:t>
            </a:r>
            <a:r>
              <a:rPr lang="zh-CN" altLang="zh-CN" dirty="0"/>
              <a:t>展板（相同尺寸的泡沫板），预算</a:t>
            </a:r>
            <a:r>
              <a:rPr lang="en-US" altLang="zh-CN" dirty="0"/>
              <a:t>100</a:t>
            </a:r>
            <a:r>
              <a:rPr lang="zh-CN" altLang="zh-CN" dirty="0"/>
              <a:t>以内。记得开发票</a:t>
            </a:r>
            <a:r>
              <a:rPr lang="en-US" altLang="zh-CN" dirty="0"/>
              <a:t>(</a:t>
            </a:r>
            <a:r>
              <a:rPr lang="zh-CN" altLang="zh-CN" dirty="0"/>
              <a:t>抬头</a:t>
            </a:r>
            <a:r>
              <a:rPr lang="en-US" altLang="zh-CN" dirty="0"/>
              <a:t>: </a:t>
            </a:r>
            <a:r>
              <a:rPr lang="zh-CN" altLang="zh-CN" dirty="0">
                <a:solidFill>
                  <a:srgbClr val="FF0000"/>
                </a:solidFill>
              </a:rPr>
              <a:t>北京大学</a:t>
            </a:r>
            <a:r>
              <a:rPr lang="en-US" altLang="zh-CN" dirty="0"/>
              <a:t>)</a:t>
            </a:r>
            <a:r>
              <a:rPr lang="zh-CN" altLang="zh-CN" dirty="0"/>
              <a:t>。</a:t>
            </a:r>
          </a:p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zh-CN" altLang="zh-CN" dirty="0"/>
              <a:t>请同学们相互转告，谢谢！</a:t>
            </a:r>
          </a:p>
        </p:txBody>
      </p:sp>
      <p:pic>
        <p:nvPicPr>
          <p:cNvPr id="4" name="tmp1BA">
            <a:hlinkClick r:id="" action="ppaction://media"/>
          </p:cNvPr>
          <p:cNvPicPr>
            <a:picLocks noChangeAspect="1"/>
          </p:cNvPicPr>
          <p:nvPr>
            <a:videoFile r:link="rId3"/>
            <p:custDataLst>
              <p:custData r:id="rId4"/>
              <p:tags r:id="rId5"/>
            </p:custDataLst>
            <p:extLst>
              <p:ext uri="{DAA4B4D4-6D71-4841-9C94-3DE7FCFB9230}">
                <p14:media xmlns:p14="http://schemas.microsoft.com/office/powerpoint/2010/main" r:embed="rId6">
                  <p14:trim st="63829" end="662881.0566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166479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Poster </a:t>
            </a:r>
            <a:r>
              <a:rPr lang="en-US" altLang="zh-CN" dirty="0"/>
              <a:t>Workshop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Time: </a:t>
            </a:r>
            <a:r>
              <a:rPr lang="en-US" altLang="zh-CN" dirty="0" smtClean="0">
                <a:solidFill>
                  <a:srgbClr val="FF0000"/>
                </a:solidFill>
              </a:rPr>
              <a:t>Monday 12/28, 3-6pm</a:t>
            </a:r>
          </a:p>
          <a:p>
            <a:r>
              <a:rPr lang="en-US" altLang="zh-CN" dirty="0" smtClean="0"/>
              <a:t>Venue: </a:t>
            </a:r>
            <a:r>
              <a:rPr lang="zh-CN" altLang="en-US" dirty="0" smtClean="0">
                <a:solidFill>
                  <a:srgbClr val="FF0000"/>
                </a:solidFill>
              </a:rPr>
              <a:t>理科一号楼</a:t>
            </a:r>
            <a:r>
              <a:rPr lang="en-US" altLang="zh-CN" dirty="0" smtClean="0">
                <a:solidFill>
                  <a:srgbClr val="FF0000"/>
                </a:solidFill>
              </a:rPr>
              <a:t>1560</a:t>
            </a:r>
          </a:p>
          <a:p>
            <a:r>
              <a:rPr lang="zh-CN" altLang="en-US" dirty="0" smtClean="0"/>
              <a:t>每个小组出一个代表在</a:t>
            </a:r>
            <a:r>
              <a:rPr lang="zh-CN" altLang="en-US" dirty="0"/>
              <a:t>本</a:t>
            </a:r>
            <a:r>
              <a:rPr lang="zh-CN" altLang="en-US" dirty="0" smtClean="0"/>
              <a:t>组 </a:t>
            </a:r>
            <a:r>
              <a:rPr lang="en-US" altLang="zh-CN" dirty="0" smtClean="0"/>
              <a:t>poster </a:t>
            </a:r>
            <a:r>
              <a:rPr lang="zh-CN" altLang="en-US" dirty="0" smtClean="0"/>
              <a:t>前交流答疑</a:t>
            </a:r>
            <a:endParaRPr lang="en-US" altLang="zh-CN" dirty="0" smtClean="0"/>
          </a:p>
          <a:p>
            <a:r>
              <a:rPr lang="zh-CN" altLang="en-US" dirty="0"/>
              <a:t>其</a:t>
            </a:r>
            <a:r>
              <a:rPr lang="zh-CN" altLang="en-US" dirty="0" smtClean="0"/>
              <a:t>它人观看其他的 </a:t>
            </a:r>
            <a:r>
              <a:rPr lang="en-US" altLang="zh-CN" dirty="0" smtClean="0"/>
              <a:t>poster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Peer-Review</a:t>
            </a:r>
            <a:r>
              <a:rPr lang="en-US" altLang="zh-CN" dirty="0" smtClean="0"/>
              <a:t> </a:t>
            </a:r>
            <a:r>
              <a:rPr lang="zh-CN" altLang="en-US" dirty="0" smtClean="0"/>
              <a:t>投票规则：</a:t>
            </a:r>
            <a:endParaRPr lang="en-US" altLang="zh-CN" dirty="0" smtClean="0"/>
          </a:p>
          <a:p>
            <a:pPr lvl="1"/>
            <a:r>
              <a:rPr lang="zh-CN" altLang="en-US" dirty="0"/>
              <a:t>每个</a:t>
            </a:r>
            <a:r>
              <a:rPr lang="zh-CN" altLang="en-US" dirty="0" smtClean="0"/>
              <a:t>人都选出自己心目中最佳的</a:t>
            </a:r>
            <a:r>
              <a:rPr lang="en-US" altLang="zh-CN" dirty="0" smtClean="0"/>
              <a:t>5</a:t>
            </a:r>
            <a:r>
              <a:rPr lang="zh-CN" altLang="en-US" dirty="0" smtClean="0"/>
              <a:t>个</a:t>
            </a:r>
            <a:r>
              <a:rPr lang="en-US" altLang="zh-CN" dirty="0" smtClean="0"/>
              <a:t>poster ID (</a:t>
            </a:r>
            <a:r>
              <a:rPr lang="en-US" altLang="zh-CN" dirty="0" smtClean="0">
                <a:solidFill>
                  <a:srgbClr val="C00000"/>
                </a:solidFill>
              </a:rPr>
              <a:t>Top5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/>
              <a:t>自己所</a:t>
            </a:r>
            <a:r>
              <a:rPr lang="zh-CN" altLang="en-US" dirty="0" smtClean="0"/>
              <a:t>在组的</a:t>
            </a:r>
            <a:r>
              <a:rPr lang="en-US" altLang="zh-CN" dirty="0" smtClean="0"/>
              <a:t>poster id</a:t>
            </a:r>
            <a:r>
              <a:rPr lang="zh-CN" altLang="en-US" dirty="0" smtClean="0"/>
              <a:t>不在自己的投票之中 </a:t>
            </a:r>
            <a:r>
              <a:rPr lang="en-US" altLang="zh-CN" dirty="0" smtClean="0"/>
              <a:t>(</a:t>
            </a:r>
            <a:r>
              <a:rPr lang="en-US" altLang="zh-CN" dirty="0" smtClean="0">
                <a:solidFill>
                  <a:srgbClr val="C00000"/>
                </a:solidFill>
              </a:rPr>
              <a:t>Self-exclusive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实名制投票 </a:t>
            </a:r>
            <a:r>
              <a:rPr lang="en-US" altLang="zh-CN" dirty="0" smtClean="0"/>
              <a:t>(</a:t>
            </a:r>
            <a:r>
              <a:rPr lang="en-US" altLang="zh-CN" dirty="0" smtClean="0">
                <a:solidFill>
                  <a:srgbClr val="C00000"/>
                </a:solidFill>
              </a:rPr>
              <a:t>Real-name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pic>
        <p:nvPicPr>
          <p:cNvPr id="4" name="tmp1BA">
            <a:hlinkClick r:id="" action="ppaction://media"/>
          </p:cNvPr>
          <p:cNvPicPr>
            <a:picLocks noChangeAspect="1"/>
          </p:cNvPicPr>
          <p:nvPr>
            <a:videoFile r:link="rId3"/>
            <p:custDataLst>
              <p:custData r:id="rId4"/>
              <p:tags r:id="rId5"/>
            </p:custDataLst>
            <p:extLst>
              <p:ext uri="{DAA4B4D4-6D71-4841-9C94-3DE7FCFB9230}">
                <p14:media xmlns:p14="http://schemas.microsoft.com/office/powerpoint/2010/main" r:embed="rId6">
                  <p14:trim st="335924" end="74.0566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264321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Questions</a:t>
            </a:r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Action Button: Help 3">
            <a:hlinkClick r:id="" action="ppaction://noaction" highlightClick="1"/>
          </p:cNvPr>
          <p:cNvSpPr/>
          <p:nvPr/>
        </p:nvSpPr>
        <p:spPr>
          <a:xfrm>
            <a:off x="6077041" y="2502194"/>
            <a:ext cx="1833582" cy="1290084"/>
          </a:xfrm>
          <a:prstGeom prst="actionButtonHelp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62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Seminar: Introduction to Big Data in Baidu and Machine Learning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2766" y="2126511"/>
            <a:ext cx="8915400" cy="3777622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Speaker: </a:t>
            </a:r>
            <a:r>
              <a:rPr lang="zh-CN" altLang="en-US" dirty="0" smtClean="0">
                <a:solidFill>
                  <a:srgbClr val="C00000"/>
                </a:solidFill>
              </a:rPr>
              <a:t>张潼</a:t>
            </a:r>
            <a:r>
              <a:rPr lang="zh-CN" altLang="en-US" dirty="0" smtClean="0"/>
              <a:t>教授</a:t>
            </a:r>
            <a:endParaRPr lang="en-US" altLang="zh-CN" dirty="0" smtClean="0"/>
          </a:p>
          <a:p>
            <a:pPr lvl="1"/>
            <a:r>
              <a:rPr lang="zh-CN" altLang="en-US" dirty="0">
                <a:solidFill>
                  <a:srgbClr val="0070C0"/>
                </a:solidFill>
              </a:rPr>
              <a:t>百</a:t>
            </a:r>
            <a:r>
              <a:rPr lang="zh-CN" altLang="en-US" dirty="0" smtClean="0">
                <a:solidFill>
                  <a:srgbClr val="0070C0"/>
                </a:solidFill>
              </a:rPr>
              <a:t>度大数据实验室主任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pPr lvl="1"/>
            <a:r>
              <a:rPr lang="en-US" altLang="zh-CN" dirty="0" smtClean="0">
                <a:solidFill>
                  <a:srgbClr val="0070C0"/>
                </a:solidFill>
              </a:rPr>
              <a:t>Professor of Statistics at Rutgers University</a:t>
            </a:r>
          </a:p>
          <a:p>
            <a:pPr lvl="1"/>
            <a:r>
              <a:rPr lang="zh-CN" altLang="en-US" dirty="0">
                <a:solidFill>
                  <a:srgbClr val="0070C0"/>
                </a:solidFill>
              </a:rPr>
              <a:t>北</a:t>
            </a:r>
            <a:r>
              <a:rPr lang="zh-CN" altLang="en-US" dirty="0" smtClean="0">
                <a:solidFill>
                  <a:srgbClr val="0070C0"/>
                </a:solidFill>
              </a:rPr>
              <a:t>京大学数学科学学院兼职教授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pPr lvl="1"/>
            <a:r>
              <a:rPr lang="en-US" altLang="zh-CN" dirty="0" smtClean="0"/>
              <a:t>To whom in may concern</a:t>
            </a:r>
          </a:p>
          <a:p>
            <a:pPr lvl="2"/>
            <a:r>
              <a:rPr lang="en-US" altLang="zh-CN" dirty="0" smtClean="0"/>
              <a:t>independent research</a:t>
            </a:r>
          </a:p>
          <a:p>
            <a:pPr lvl="2"/>
            <a:r>
              <a:rPr lang="en-US" altLang="zh-CN" dirty="0" smtClean="0"/>
              <a:t>industrial internship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600" y="3200400"/>
            <a:ext cx="294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82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Speaker: </a:t>
            </a:r>
            <a:r>
              <a:rPr lang="zh-CN" altLang="en-US" dirty="0">
                <a:solidFill>
                  <a:srgbClr val="C00000"/>
                </a:solidFill>
              </a:rPr>
              <a:t>沈志</a:t>
            </a:r>
            <a:r>
              <a:rPr lang="zh-CN" altLang="en-US" dirty="0" smtClean="0">
                <a:solidFill>
                  <a:srgbClr val="C00000"/>
                </a:solidFill>
              </a:rPr>
              <a:t>勇</a:t>
            </a:r>
            <a:r>
              <a:rPr lang="zh-CN" altLang="en-US" dirty="0" smtClean="0">
                <a:solidFill>
                  <a:schemeClr val="tx1"/>
                </a:solidFill>
              </a:rPr>
              <a:t>博士</a:t>
            </a:r>
            <a:endParaRPr lang="en-US" altLang="zh-CN" dirty="0" smtClean="0">
              <a:solidFill>
                <a:srgbClr val="C0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0070C0"/>
                </a:solidFill>
              </a:rPr>
              <a:t>百度研究院大数据实验室数据科学家</a:t>
            </a:r>
            <a:endParaRPr lang="en-US" altLang="zh-CN" dirty="0" smtClean="0">
              <a:solidFill>
                <a:srgbClr val="0070C0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北京大</a:t>
            </a:r>
            <a:r>
              <a:rPr lang="zh-CN" altLang="en-US" dirty="0" smtClean="0">
                <a:solidFill>
                  <a:schemeClr val="tx1"/>
                </a:solidFill>
              </a:rPr>
              <a:t>学数学科学学院概率统计校友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lvl="1"/>
            <a:r>
              <a:rPr lang="en-US" altLang="zh-CN" dirty="0" smtClean="0">
                <a:solidFill>
                  <a:schemeClr val="tx1"/>
                </a:solidFill>
              </a:rPr>
              <a:t>PhD </a:t>
            </a:r>
            <a:r>
              <a:rPr lang="zh-CN" altLang="en-US" dirty="0" smtClean="0">
                <a:solidFill>
                  <a:schemeClr val="tx1"/>
                </a:solidFill>
              </a:rPr>
              <a:t>中科院软件所数据挖掘方向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lvl="1"/>
            <a:r>
              <a:rPr lang="zh-CN" altLang="en-US" dirty="0" smtClean="0">
                <a:solidFill>
                  <a:schemeClr val="tx1"/>
                </a:solidFill>
              </a:rPr>
              <a:t>曾任惠</a:t>
            </a:r>
            <a:r>
              <a:rPr lang="zh-CN" altLang="en-US" dirty="0">
                <a:solidFill>
                  <a:schemeClr val="tx1"/>
                </a:solidFill>
              </a:rPr>
              <a:t>普中国研究</a:t>
            </a:r>
            <a:r>
              <a:rPr lang="zh-CN" altLang="en-US" dirty="0" smtClean="0">
                <a:solidFill>
                  <a:schemeClr val="tx1"/>
                </a:solidFill>
              </a:rPr>
              <a:t>院研究员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302" y="2923953"/>
            <a:ext cx="2622698" cy="39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33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F3BDCACE-EBEC-484A-BB57-BAD4F1DE577B}"/>
  <p:tag name="ATHENA.CUSTOMXMLCONTENT" val="&lt;?xml version=&quot;1.0&quot;?&gt;&lt;athena xmlns=&quot;http://schemas.microsoft.com/edu/athena&quot; version=&quot;0.1.5120.0&quot;&gt;&lt;timings duration=&quot;63829&quot;/&gt;&lt;/athena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46EE075D-F31C-47F0-83AE-950D6634B134}"/>
  <p:tag name="ATHENA.CUSTOMXMLCONTENT" val="&lt;?xml version=&quot;1.0&quot;?&gt;&lt;athena xmlns=&quot;http://schemas.microsoft.com/edu/athena&quot; version=&quot;0.1.5120.0&quot;&gt;&lt;media streamable=&quot;true&quot; recordStart=&quot;0&quot; recordEnd=&quot;63829&quot; recordLength=&quot;998805&quot; audioOnly=&quot;true&quot;/&gt;&lt;/athena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693A55A3-58EC-40E4-BA4A-F4664FF44CEE}"/>
  <p:tag name="ATHENA.CUSTOMXMLCONTENT" val="&lt;?xml version=&quot;1.0&quot;?&gt;&lt;athena xmlns=&quot;http://schemas.microsoft.com/edu/athena&quot; version=&quot;0.1.5120.0&quot;&gt;&lt;timings duration=&quot;272095&quot;/&gt;&lt;/athena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D131003A-081D-4947-9C7E-6DCEE01AF034}"/>
  <p:tag name="ATHENA.CUSTOMXMLCONTENT" val="&lt;?xml version=&quot;1.0&quot;?&gt;&lt;athena xmlns=&quot;http://schemas.microsoft.com/edu/athena&quot; version=&quot;0.1.5120.0&quot;&gt;&lt;media streamable=&quot;true&quot; recordStart=&quot;63829&quot; recordEnd=&quot;335924&quot; recordLength=&quot;998805&quot; audioOnly=&quot;true&quot;/&gt;&lt;/athena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B15362EF-ACC1-4642-86D0-BDA530E61A5D}"/>
  <p:tag name="ATHENA.CUSTOMXMLCONTENT" val="&lt;?xml version=&quot;1.0&quot;?&gt;&lt;athena xmlns=&quot;http://schemas.microsoft.com/edu/athena&quot; version=&quot;0.1.5120.0&quot;&gt;&lt;timings duration=&quot;662807&quot;/&gt;&lt;/athena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639B94D6-20F7-4209-8609-E556906B8377}"/>
  <p:tag name="ATHENA.CUSTOMXMLCONTENT" val="&lt;?xml version=&quot;1.0&quot;?&gt;&lt;athena xmlns=&quot;http://schemas.microsoft.com/edu/athena&quot; version=&quot;0.1.5120.0&quot;&gt;&lt;media streamable=&quot;true&quot; recordStart=&quot;335924&quot; recordEnd=&quot;998731&quot; recordLength=&quot;998805&quot; audioOnly=&quot;true&quot;/&gt;&lt;/athena&gt;"/>
</p:tagLst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item1.xml><?xml version="1.0" encoding="utf-8"?>
<athena xmlns="http://schemas.microsoft.com/edu/athena" version="0.1.5120.0">
  <media streamable="true" recordStart="0" recordEnd="63829" recordLength="998805" audioOnly="true"/>
</athena>
</file>

<file path=customXml/item2.xml><?xml version="1.0" encoding="utf-8"?>
<athena xmlns="http://schemas.microsoft.com/edu/athena" version="0.1.5120.0">
  <timings duration="63829"/>
</athena>
</file>

<file path=customXml/item3.xml><?xml version="1.0" encoding="utf-8"?>
<athena xmlns="http://schemas.microsoft.com/edu/athena" version="0.1.5120.0">
  <media streamable="true" recordStart="63829" recordEnd="335924" recordLength="998805" audioOnly="true"/>
</athena>
</file>

<file path=customXml/item4.xml><?xml version="1.0" encoding="utf-8"?>
<athena xmlns="http://schemas.microsoft.com/edu/athena" version="0.1.5120.0">
  <timings duration="272095"/>
</athena>
</file>

<file path=customXml/item5.xml><?xml version="1.0" encoding="utf-8"?>
<athena xmlns="http://schemas.microsoft.com/edu/athena" version="0.1.5120.0">
  <media streamable="true" recordStart="335924" recordEnd="998731" recordLength="998805" audioOnly="true"/>
</athena>
</file>

<file path=customXml/item6.xml><?xml version="1.0" encoding="utf-8"?>
<athena xmlns="http://schemas.microsoft.com/edu/athena" version="0.1.5120.0">
  <timings duration="662807"/>
</athena>
</file>

<file path=customXml/itemProps1.xml><?xml version="1.0" encoding="utf-8"?>
<ds:datastoreItem xmlns:ds="http://schemas.openxmlformats.org/officeDocument/2006/customXml" ds:itemID="{46EE075D-F31C-47F0-83AE-950D6634B134}">
  <ds:schemaRefs>
    <ds:schemaRef ds:uri="http://schemas.microsoft.com/edu/athena"/>
  </ds:schemaRefs>
</ds:datastoreItem>
</file>

<file path=customXml/itemProps2.xml><?xml version="1.0" encoding="utf-8"?>
<ds:datastoreItem xmlns:ds="http://schemas.openxmlformats.org/officeDocument/2006/customXml" ds:itemID="{F3BDCACE-EBEC-484A-BB57-BAD4F1DE577B}">
  <ds:schemaRefs>
    <ds:schemaRef ds:uri="http://schemas.microsoft.com/edu/athena"/>
  </ds:schemaRefs>
</ds:datastoreItem>
</file>

<file path=customXml/itemProps3.xml><?xml version="1.0" encoding="utf-8"?>
<ds:datastoreItem xmlns:ds="http://schemas.openxmlformats.org/officeDocument/2006/customXml" ds:itemID="{D131003A-081D-4947-9C7E-6DCEE01AF034}">
  <ds:schemaRefs>
    <ds:schemaRef ds:uri="http://schemas.microsoft.com/edu/athena"/>
  </ds:schemaRefs>
</ds:datastoreItem>
</file>

<file path=customXml/itemProps4.xml><?xml version="1.0" encoding="utf-8"?>
<ds:datastoreItem xmlns:ds="http://schemas.openxmlformats.org/officeDocument/2006/customXml" ds:itemID="{693A55A3-58EC-40E4-BA4A-F4664FF44CEE}">
  <ds:schemaRefs>
    <ds:schemaRef ds:uri="http://schemas.microsoft.com/edu/athena"/>
  </ds:schemaRefs>
</ds:datastoreItem>
</file>

<file path=customXml/itemProps5.xml><?xml version="1.0" encoding="utf-8"?>
<ds:datastoreItem xmlns:ds="http://schemas.openxmlformats.org/officeDocument/2006/customXml" ds:itemID="{639B94D6-20F7-4209-8609-E556906B8377}">
  <ds:schemaRefs>
    <ds:schemaRef ds:uri="http://schemas.microsoft.com/edu/athena"/>
  </ds:schemaRefs>
</ds:datastoreItem>
</file>

<file path=customXml/itemProps6.xml><?xml version="1.0" encoding="utf-8"?>
<ds:datastoreItem xmlns:ds="http://schemas.openxmlformats.org/officeDocument/2006/customXml" ds:itemID="{B15362EF-ACC1-4642-86D0-BDA530E61A5D}">
  <ds:schemaRefs>
    <ds:schemaRef ds:uri="http://schemas.microsoft.com/edu/athen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37242</TotalTime>
  <Words>467</Words>
  <Application>Microsoft Office PowerPoint</Application>
  <PresentationFormat>Widescreen</PresentationFormat>
  <Paragraphs>36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等线</vt:lpstr>
      <vt:lpstr>幼圆</vt:lpstr>
      <vt:lpstr>Arial</vt:lpstr>
      <vt:lpstr>Century Gothic</vt:lpstr>
      <vt:lpstr>Wingdings 3</vt:lpstr>
      <vt:lpstr>Wisp</vt:lpstr>
      <vt:lpstr>I. Final Project II. Introduction to Big Data in Baidu</vt:lpstr>
      <vt:lpstr>Poster Requirement</vt:lpstr>
      <vt:lpstr>Poster Workshop</vt:lpstr>
      <vt:lpstr>Questions</vt:lpstr>
      <vt:lpstr>Seminar: Introduction to Big Data in Baidu and Machine Learning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Sparse Coding and Dictionary Learning</dc:title>
  <dc:creator>Yuan Yao</dc:creator>
  <cp:lastModifiedBy>Yuan Yao</cp:lastModifiedBy>
  <cp:revision>66</cp:revision>
  <cp:lastPrinted>2015-12-15T03:15:59Z</cp:lastPrinted>
  <dcterms:created xsi:type="dcterms:W3CDTF">2015-12-13T09:08:21Z</dcterms:created>
  <dcterms:modified xsi:type="dcterms:W3CDTF">2016-01-15T21:07:49Z</dcterms:modified>
</cp:coreProperties>
</file>

<file path=docProps/thumbnail.jpeg>
</file>